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45984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777239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80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ctr" rtl="0">
              <a:spcBef>
                <a:spcPts val="440"/>
              </a:spcBef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ctr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ctr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ctr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ctr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777239" y="6172200"/>
            <a:ext cx="7543800" cy="27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2590799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7159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6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 rot="5400000">
            <a:off x="-1028699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 rot="5400000">
            <a:off x="3009900" y="266700"/>
            <a:ext cx="4876799" cy="571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7159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6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7159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6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777239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777239" y="6172200"/>
            <a:ext cx="7543800" cy="27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62000" y="609600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9652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24459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6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3951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44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1937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8200" y="609600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9652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24459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6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23951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2446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19379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758952" y="1329263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49859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1938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2700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2700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645151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45151" y="1329263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49859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1938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2700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2700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56" name="Shape 56"/>
          <p:cNvCxnSpPr/>
          <p:nvPr/>
        </p:nvCxnSpPr>
        <p:spPr>
          <a:xfrm>
            <a:off x="758952" y="1249362"/>
            <a:ext cx="3657600" cy="1587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4645151" y="1249362"/>
            <a:ext cx="3657600" cy="1587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7159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6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0922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11251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1176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06679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762000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20"/>
              </a:spcBef>
              <a:buClr>
                <a:schemeClr val="accent1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69" name="Shape 69"/>
          <p:cNvCxnSpPr/>
          <p:nvPr/>
        </p:nvCxnSpPr>
        <p:spPr>
          <a:xfrm rot="5400000">
            <a:off x="1677193" y="2514599"/>
            <a:ext cx="3809999" cy="1587"/>
          </a:xfrm>
          <a:prstGeom prst="straightConnector1">
            <a:avLst/>
          </a:prstGeom>
          <a:noFill/>
          <a:ln w="15875" cap="flat" cmpd="sng">
            <a:solidFill>
              <a:srgbClr val="97979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758952" y="4572000"/>
            <a:ext cx="678484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777239" y="457200"/>
            <a:ext cx="7543800" cy="2895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Clr>
                <a:srgbClr val="444444"/>
              </a:buClr>
              <a:buFont typeface="Times New Roman"/>
              <a:buNone/>
              <a:defRPr sz="3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Times New Roman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850391" y="3505200"/>
            <a:ext cx="7391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262626"/>
              </a:buClr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74320" marR="0" lvl="0" indent="-1219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594360" marR="0" lvl="1" indent="-137159" algn="l" rtl="0">
              <a:spcBef>
                <a:spcPts val="440"/>
              </a:spcBef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868680" marR="0" lvl="2" indent="-106680" algn="l" rtl="0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143000" marR="0" lvl="3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371600" marR="0" lvl="4" indent="-114300" algn="l" rtl="0">
              <a:spcBef>
                <a:spcPts val="36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645920" marR="0" lvl="5" indent="-13462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901951" marR="0" lvl="6" indent="-136651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2194560" marR="0" lvl="7" indent="-137160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2468880" marR="0" lvl="8" indent="-132079" algn="l" rtl="0">
              <a:spcBef>
                <a:spcPts val="32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7620000" y="568756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  <a:endParaRPr lang="en-US" sz="2400" b="0" i="0" u="none" strike="noStrike" cap="none">
              <a:solidFill>
                <a:srgbClr val="262626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777239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77239" y="6172200"/>
            <a:ext cx="7543800" cy="27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zx8KHjQD6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96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BEOWULF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Epic Hero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7683" y="3124200"/>
            <a:ext cx="2387569" cy="2624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1198363"/>
            <a:ext cx="2542348" cy="171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0600" y="579952"/>
            <a:ext cx="2423769" cy="2366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81400" y="165616"/>
            <a:ext cx="1854200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88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Blood Money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998375"/>
            <a:ext cx="5183298" cy="387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7800" y="1524000"/>
            <a:ext cx="2070047" cy="117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2887" y="3170723"/>
            <a:ext cx="1094400" cy="118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29400" y="2978014"/>
            <a:ext cx="1993844" cy="213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1143000" y="533400"/>
            <a:ext cx="67818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Blood Money 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Germanic leaders were supposed to avenge the death of a faithful follower unless compensatory payment (wergild) was paid</a:t>
            </a:r>
          </a:p>
          <a:p>
            <a:pPr marL="274320" marR="0" lvl="0" indent="-2743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Killing of close relatives, though = particularly heinous – which means wergild just won’t cut it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581097"/>
            <a:ext cx="1758390" cy="109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305" y="3733800"/>
            <a:ext cx="2414014" cy="274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1200" y="3276600"/>
            <a:ext cx="1217646" cy="608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219200" y="228600"/>
            <a:ext cx="67818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Mead-ing House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Gathering place for the Danes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Mead is served (sweet alcoholic beverage made from fermented honey)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Herot (Heorot) is Old English for “hart” or “stag” (male deer) </a:t>
            </a:r>
          </a:p>
          <a:p>
            <a:pPr marL="274320" marR="0" lvl="0" indent="-2743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Deer are often associated with royalty</a:t>
            </a:r>
          </a:p>
        </p:txBody>
      </p:sp>
      <p:pic>
        <p:nvPicPr>
          <p:cNvPr id="181" name="Shape 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4279469"/>
            <a:ext cx="1696252" cy="1423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67237" y="3424237"/>
            <a:ext cx="9524" cy="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8062" y="3972732"/>
            <a:ext cx="2057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3000" y="4065076"/>
            <a:ext cx="1678622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143000" y="533400"/>
            <a:ext cx="67818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Bear It in Mind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Beowulf means “bee wolf” – which is usually interpreted as bear.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Bears are creatures that seek out bees for their honey</a:t>
            </a:r>
          </a:p>
          <a:p>
            <a:pPr marL="274320" marR="0" lvl="0" indent="-2743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Similar to the bear, Beowulf has a ridiculously strong grip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613475"/>
            <a:ext cx="1295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1400" y="21955"/>
            <a:ext cx="145475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14700" y="3752526"/>
            <a:ext cx="24003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1219200" y="457200"/>
            <a:ext cx="67818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Beowulf’s Attitude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838200" y="17526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Arrogant, prideful </a:t>
            </a:r>
          </a:p>
          <a:p>
            <a:pPr marL="274320" marR="0" lvl="0" indent="-27432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Strong sense of self-worth</a:t>
            </a:r>
          </a:p>
          <a:p>
            <a:pPr marL="274320" marR="0" lvl="0" indent="-27432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Shows some humility at times</a:t>
            </a:r>
          </a:p>
          <a:p>
            <a:pPr marL="274320" marR="0" lvl="0" indent="-27432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Resume dropper </a:t>
            </a:r>
          </a:p>
          <a:p>
            <a:pPr marL="274320" marR="0" lvl="0" indent="-2743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sng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https://www.youtube.com/watch?v=Hzx8KHjQD6c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9400" y="457200"/>
            <a:ext cx="2275668" cy="22756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1143000" y="457200"/>
            <a:ext cx="67818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Finn-ished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762000" y="1524000"/>
            <a:ext cx="7543800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chapter 16 there’s a side story about a feud between between two kings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Touches on events described in another Anglo-Saxon poem – “The Finnsburg Fragments” 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Finn (King of the Jutes and Frisians) and his brother-in-law Hnaf feud.  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Finn’s followers attack the Danes under King Hnaf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Hnaf and Finn’s son both die – so Finn offers a treaty</a:t>
            </a:r>
          </a:p>
          <a:p>
            <a:pPr marL="274320" marR="0" lvl="0" indent="-2743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Hengest, Hnaf’s right-hand man eventually takes revenge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0"/>
            <a:ext cx="1729224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3800" y="2362200"/>
            <a:ext cx="1320798" cy="132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295400" y="4572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Road to the Isles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20574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Britain attacked by seagoing marauders (from now Denmark, Germany, and Holland)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 marauders (Angles, Saxons, Jutes) push Celtic-speaking peeps from central part of island (known as England now)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tribe known as Angles achieve cultural dominance</a:t>
            </a:r>
          </a:p>
          <a:p>
            <a:pPr marL="274320" marR="0" lvl="0" indent="-27432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Later, the Saxons achieve cultural dominance </a:t>
            </a:r>
          </a:p>
          <a:p>
            <a:pPr marL="274320" marR="0" lvl="0" indent="-274320" algn="l" rtl="0"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the period/culture is referred to as Anglo-Saxon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400" y="13480"/>
            <a:ext cx="2076449" cy="233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275953" y="-1079428"/>
            <a:ext cx="4931044" cy="8766302"/>
          </a:xfrm>
          <a:prstGeom prst="rect">
            <a:avLst/>
          </a:prstGeom>
          <a:solidFill>
            <a:srgbClr val="810000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28600" y="533400"/>
            <a:ext cx="7797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80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Old English Y’all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838200" y="22860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Original form of Beowulf is in Old English (what the Anglo-Saxons spoke)</a:t>
            </a:r>
          </a:p>
          <a:p>
            <a:pPr marL="274320" marR="0" lvl="0" indent="-27432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It’s been translated into modern English (so thankful!)</a:t>
            </a:r>
          </a:p>
          <a:p>
            <a:pPr marL="274320" marR="0" lvl="0" indent="-274320" algn="l" rtl="0">
              <a:spcBef>
                <a:spcPts val="64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Seamus Heaney book has the Old English version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381000"/>
            <a:ext cx="1879599" cy="190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295400" y="4572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72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A Fateful Folk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2362200"/>
            <a:ext cx="7543800" cy="365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Anglo-Saxons bring pagan gods/beliefs </a:t>
            </a:r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Anglo-Saxon warrior code – reciprocal relationship between lord and king (reciprocity)</a:t>
            </a:r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Ultimate fate (wyrd) is death</a:t>
            </a:r>
          </a:p>
          <a:p>
            <a:pPr marL="274320" marR="0" lvl="0" indent="-27432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Emphasis on acquiring fame to stave off fate (temporarily) and achieve immortality by way of legacy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7237" y="3424237"/>
            <a:ext cx="9524" cy="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2050" y="3946525"/>
            <a:ext cx="9524" cy="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6600" y="5449532"/>
            <a:ext cx="2050430" cy="1326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7237" y="3424237"/>
            <a:ext cx="9524" cy="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6600" y="1143000"/>
            <a:ext cx="1323000" cy="1691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219200" y="533400"/>
            <a:ext cx="67818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Literary Concepts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800100" y="14859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Caesura</a:t>
            </a: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–strong rhythm marked by a pause or break near the middle of every line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56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2905124"/>
            <a:ext cx="5943599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219200" y="533400"/>
            <a:ext cx="67818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Concepts Continued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62000" y="1828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Alliteration</a:t>
            </a: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the repetition of sounds at the start of nearby words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is definitely present in the Old English, but modern translators try to duplicate it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Chapter 2, line 118-119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“He found them </a:t>
            </a:r>
            <a:r>
              <a:rPr lang="en-US" sz="2800" b="1" i="0" u="sng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prawled in </a:t>
            </a:r>
            <a:r>
              <a:rPr lang="en-US" sz="2800" b="1" i="0" u="sng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leep, </a:t>
            </a:r>
            <a:r>
              <a:rPr lang="en-US" sz="2800" b="1" i="0" u="sng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uspecting nothing…”</a:t>
            </a:r>
          </a:p>
          <a:p>
            <a:pPr marL="0" marR="0" lvl="0" indent="0" algn="l" rtl="0">
              <a:spcBef>
                <a:spcPts val="48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143000" y="152400"/>
            <a:ext cx="6781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Terms Continued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2475" y="15240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Epithets</a:t>
            </a: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identifying expressions alongside or in place of the names of people, places, or objects that came up often in a poem (i.e. Beowulf is called “Edgetho’s son” and kings are called “ring-givers”)</a:t>
            </a:r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74320" marR="0" lvl="0" indent="-27432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Kennings</a:t>
            </a: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metaphoric compound words in place of simple nouns (i.e. the sea is called “the whale-road” and the sun “heaven’s candle”</a:t>
            </a:r>
          </a:p>
          <a:p>
            <a:pPr marL="274320" marR="0" lvl="0" indent="-274320" algn="l" rtl="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SzPct val="100000"/>
              <a:buFont typeface="Arial"/>
              <a:buNone/>
            </a:pPr>
            <a:endParaRPr sz="2400" b="0" i="0" u="none" strike="noStrike" cap="none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5657055"/>
            <a:ext cx="2200275" cy="950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2842" y="5635625"/>
            <a:ext cx="360363" cy="908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62626"/>
              </a:buClr>
              <a:buSzPct val="25000"/>
              <a:buFont typeface="Impact"/>
              <a:buNone/>
            </a:pPr>
            <a:r>
              <a:rPr lang="en-US"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Christian References?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settling in England, Anglo-Saxons accept Christianity and a more peaceful way of life</a:t>
            </a:r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Anonymous author of Beowulf was a Christian Anglo-Saxon, but the tale is set in pre-Christian times among pagan forebears.</a:t>
            </a:r>
          </a:p>
          <a:p>
            <a:pPr marL="274320" marR="0" lvl="0" indent="-274320" algn="l" rtl="0">
              <a:spcBef>
                <a:spcPts val="56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Beowulf is a Geat (from what is now south-western Sweden)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3657600"/>
            <a:ext cx="2450160" cy="1728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</Words>
  <Application>Microsoft Office PowerPoint</Application>
  <PresentationFormat>On-screen Show (4:3)</PresentationFormat>
  <Paragraphs>61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NewsPrint</vt:lpstr>
      <vt:lpstr>BEOWULF</vt:lpstr>
      <vt:lpstr>Road to the Isles</vt:lpstr>
      <vt:lpstr>PowerPoint Presentation</vt:lpstr>
      <vt:lpstr>Old English Y’all</vt:lpstr>
      <vt:lpstr>A Fateful Folk</vt:lpstr>
      <vt:lpstr>Literary Concepts</vt:lpstr>
      <vt:lpstr>Concepts Continued</vt:lpstr>
      <vt:lpstr>Terms Continued</vt:lpstr>
      <vt:lpstr>Christian References?</vt:lpstr>
      <vt:lpstr>Blood Money</vt:lpstr>
      <vt:lpstr>Blood Money </vt:lpstr>
      <vt:lpstr>Mead-ing House</vt:lpstr>
      <vt:lpstr>Bear It in Mind</vt:lpstr>
      <vt:lpstr>Beowulf’s Attitude</vt:lpstr>
      <vt:lpstr>Finn-ished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BEOWULF</dc:title>
  <dc:creator>Jackson, Andrew</dc:creator>
  <cp:lastModifiedBy>Jackson, Andrew</cp:lastModifiedBy>
  <cp:revision>1</cp:revision>
  <dcterms:modified xsi:type="dcterms:W3CDTF">2016-01-07T12:20:07Z</dcterms:modified>
</cp:coreProperties>
</file>